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80" r:id="rId6"/>
    <p:sldId id="266" r:id="rId7"/>
    <p:sldId id="269" r:id="rId8"/>
    <p:sldId id="279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221"/>
    <a:srgbClr val="5E6B7A"/>
    <a:srgbClr val="DADEE3"/>
    <a:srgbClr val="157DFF"/>
    <a:srgbClr val="18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5"/>
    <p:restoredTop sz="96206"/>
  </p:normalViewPr>
  <p:slideViewPr>
    <p:cSldViewPr snapToGrid="0">
      <p:cViewPr varScale="1">
        <p:scale>
          <a:sx n="138" d="100"/>
          <a:sy n="138" d="100"/>
        </p:scale>
        <p:origin x="3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419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3EE49-6FD8-6C45-8CAD-827894CA523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0E3D0-DF1D-F349-9DAD-350940368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5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 add your talking points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0E3D0-DF1D-F349-9DAD-350940368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0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 add your talking points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0E3D0-DF1D-F349-9DAD-3509403689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7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 add your talking points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0E3D0-DF1D-F349-9DAD-3509403689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73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 add your talking points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0E3D0-DF1D-F349-9DAD-3509403689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0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 add your talking points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0E3D0-DF1D-F349-9DAD-3509403689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30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 add your talking points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0E3D0-DF1D-F349-9DAD-3509403689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75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 add your talking points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0E3D0-DF1D-F349-9DAD-3509403689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07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 add your talking points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0E3D0-DF1D-F349-9DAD-3509403689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6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68539E-5141-E119-A827-18B26611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5" y="488941"/>
            <a:ext cx="1941716" cy="47164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0B0A9EA-DD41-3AE9-8AD2-58AB42263F5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49775"/>
            <a:ext cx="11363742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Presentation Title: </a:t>
            </a:r>
            <a:b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Program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D48270-7460-7E67-5636-FF30A34C480F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e.g. Oral Presentation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EBC7B2-6E00-673E-F423-ABB2C86E0CC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5173761"/>
            <a:ext cx="1136374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Subtitle: engagement name, presented by Pyramid Systems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DC78B7-F595-5BD7-0E3B-EA5DAF034C0C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3EC933-793D-3FC5-3752-5DD811E0D555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D88FFE-3711-4BD6-4849-C130562788D9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B485D-AD11-B94F-7BD3-99C6D3C56D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9500" y="6238875"/>
            <a:ext cx="1763713" cy="230831"/>
          </a:xfrm>
          <a:prstGeom prst="rect">
            <a:avLst/>
          </a:prstGeom>
        </p:spPr>
        <p:txBody>
          <a:bodyPr/>
          <a:lstStyle>
            <a:lvl1pPr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900" dirty="0">
                <a:solidFill>
                  <a:srgbClr val="E86221"/>
                </a:solidFill>
                <a:latin typeface="Poppins" pitchFamily="2" charset="77"/>
                <a:cs typeface="Poppins" pitchFamily="2" charset="77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6523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bg>
      <p:bgPr>
        <a:solidFill>
          <a:srgbClr val="E86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DAB2E1-9504-EBEE-BC1C-BB2A814366F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3354" y="832483"/>
            <a:ext cx="537264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 SemiBold" pitchFamily="2" charset="0"/>
              </a:rPr>
              <a:t>Agenda.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4D89A-934F-0C5A-8322-01D8B310EB59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4E5B1A-939C-C907-F7DF-C65A9CE9857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765964" y="2977093"/>
            <a:ext cx="67056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01. First agenda item (one line per topic)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BA982-9C7E-7DBD-F7DF-30C598A13D80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A02DE4-B4DD-168C-9120-612DC2F76671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60F0158-099C-9437-D983-212049E092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1267" y="2674720"/>
            <a:ext cx="2413000" cy="2806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55A431-38F9-F405-9D0C-72AE32188E9D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95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D81F1F-3FD4-D306-CCBD-3B536DFDA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BBAE48B-93DC-DC9D-8052-D98B9DC314C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22489"/>
            <a:ext cx="11363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Section Title</a:t>
            </a:r>
            <a:b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Highlighted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CA7EA-C260-E44C-7C58-477E1936E4DA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851990-CD65-D06B-F761-A804E336BCB8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177BCF-7F4F-6197-631D-040C081D934C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BE8244-BC8B-FF3B-B7AA-939F89BC029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7832701" y="1458661"/>
            <a:ext cx="4202546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EF40A-F878-C548-0AEB-6931EEAF4806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AA6EC-82CE-4B01-A645-BE2A1E7687F7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4" y="4798280"/>
            <a:ext cx="798945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One or two sentences describing what this section covers.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DE799A-748B-62D9-D871-80891A949F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62013" y="318353"/>
            <a:ext cx="707727" cy="823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246FF-6C18-F34B-82AC-CF7660932B43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05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Orange/Whit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AF451F-197A-8FE2-D95E-382F0A4069C1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EF3224-3667-B693-3BB3-FBF0EC002F76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3B08681B-834B-0889-7844-88246F438BD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477F38-CC11-C9B5-F1C4-7C15DED801C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AE2DA7-BD88-7E42-7332-A9A245F23B6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Intro: one or two sentences that set up the table below.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72C1D8C0-79DA-6CAB-CD8A-B58247C7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01DF0A-4DA6-2B0F-916C-B51BB6380AD5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423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White Background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D8423-5234-EF8E-E159-36F8417F3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8A002-8923-545E-73B3-AEB64FDCC8B1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BCE049-D370-7BDC-44E3-0C3D02FA676B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F0EE699-C025-74DB-0810-F4C39D920A5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4646E9-C0BF-7762-7DBD-E91FAB5C63C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F4203B-A244-D6C2-27E8-D8BAE7F1CC6E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Intro: one or two sentences that set up the table below.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62E64D59-F7E9-17D8-46B4-38E6968B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7B92B8-D67B-66FD-3C77-A4AEA018CEA1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764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Black BG with Orange Car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FE970-005C-D59E-2ABC-52DB8DC0D3AB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3231E-5EF5-38A1-8C3C-2C9DB020BC2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695330"/>
            <a:ext cx="564575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690AEC-9C48-FF63-56BD-2402954A9F9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2" y="1938604"/>
            <a:ext cx="564575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Intro: one or two sentences that set up this slide. Keep it short and simple.</a:t>
            </a:r>
          </a:p>
          <a:p>
            <a:endPara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52DDFD-2848-44DC-3AE2-E1E1C8A75E9E}"/>
              </a:ext>
            </a:extLst>
          </p:cNvPr>
          <p:cNvSpPr>
            <a:spLocks noGrp="1"/>
          </p:cNvSpPr>
          <p:nvPr>
            <p:ph type="body" idx="3" hasCustomPrompt="1"/>
          </p:nvPr>
        </p:nvSpPr>
        <p:spPr>
          <a:xfrm>
            <a:off x="6015211" y="456049"/>
            <a:ext cx="5807334" cy="5945901"/>
          </a:xfrm>
          <a:prstGeom prst="roundRect">
            <a:avLst>
              <a:gd name="adj" fmla="val 7820"/>
            </a:avLst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lt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" pitchFamily="2" charset="0"/>
              </a:rPr>
              <a:t>Quote: the key message, in the speaker's own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C1C1CCD-BF49-2364-89FF-F54D6FFC81B1}"/>
              </a:ext>
            </a:extLst>
          </p:cNvPr>
          <p:cNvSpPr txBox="1">
            <a:spLocks noGrp="1"/>
          </p:cNvSpPr>
          <p:nvPr>
            <p:ph type="body" idx="5" hasCustomPrompt="1"/>
          </p:nvPr>
        </p:nvSpPr>
        <p:spPr>
          <a:xfrm>
            <a:off x="6367749" y="869207"/>
            <a:ext cx="793216" cy="156966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1" i="0" u="none" strike="noStrike" kern="1200" cap="none" spc="0" baseline="0">
                <a:solidFill>
                  <a:schemeClr val="bg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" pitchFamily="2" charset="0"/>
              </a:rPr>
              <a:t>“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8651FA-9035-6429-4393-6141B798A1D0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8005496" y="5519450"/>
            <a:ext cx="351089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rgbClr val="DADEE3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ADEE3"/>
                </a:solidFill>
                <a:latin typeface="Poppins" pitchFamily="2" charset="77"/>
                <a:cs typeface="Poppins" pitchFamily="2" charset="77"/>
              </a:rPr>
              <a:t>Caption: short label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0127DC4-4B78-D1C5-58EA-7D830BFDCBF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281215"/>
            <a:ext cx="5645757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5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Dark Muted Gradient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551F7-FCDD-6A8E-3C2C-64C48C6D4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8718-A44C-DCF0-C48F-DA2773C86DD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4" y="873664"/>
            <a:ext cx="1048680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1A060-B8B7-CC4C-F89A-71A51123DDE1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FAB22-037B-67CF-A924-98488B52CB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14819" y="318353"/>
            <a:ext cx="707727" cy="82319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0392DA0-73E7-6486-C0F4-0286F06E6CBE}"/>
              </a:ext>
            </a:extLst>
          </p:cNvPr>
          <p:cNvSpPr>
            <a:spLocks noGrp="1"/>
          </p:cNvSpPr>
          <p:nvPr>
            <p:ph type="body" idx="2" hasCustomPrompt="1"/>
          </p:nvPr>
        </p:nvSpPr>
        <p:spPr>
          <a:xfrm>
            <a:off x="462013" y="1748440"/>
            <a:ext cx="5361543" cy="4636001"/>
          </a:xfrm>
          <a:prstGeom prst="roundRect">
            <a:avLst>
              <a:gd name="adj" fmla="val 78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kern="1200" cap="none" spc="0" baseline="0">
                <a:solidFill>
                  <a:schemeClr val="tx1"/>
                </a:solidFill>
                <a:latin typeface="Funnel Display" pitchFamily="2" charset="0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E86221"/>
                </a:solidFill>
                <a:latin typeface="Funnel Display" pitchFamily="2" charset="0"/>
                <a:cs typeface="Poppins" pitchFamily="2" charset="77"/>
              </a:rPr>
              <a:t>Step 1. Heading, then supporting points.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AE0C12-08CE-8FA0-D929-D941ABBEE2D3}"/>
              </a:ext>
            </a:extLst>
          </p:cNvPr>
          <p:cNvSpPr>
            <a:spLocks noGrp="1"/>
          </p:cNvSpPr>
          <p:nvPr>
            <p:ph type="body" idx="3" hasCustomPrompt="1"/>
          </p:nvPr>
        </p:nvSpPr>
        <p:spPr>
          <a:xfrm>
            <a:off x="6368444" y="1748440"/>
            <a:ext cx="5361543" cy="4636001"/>
          </a:xfrm>
          <a:prstGeom prst="roundRect">
            <a:avLst>
              <a:gd name="adj" fmla="val 7820"/>
            </a:avLst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kern="1200" cap="none" spc="0" baseline="0">
                <a:solidFill>
                  <a:schemeClr val="bg1"/>
                </a:solidFill>
                <a:latin typeface="Funnel Display" pitchFamily="2" charset="0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Funnel Display" pitchFamily="2" charset="0"/>
                <a:cs typeface="Poppins" pitchFamily="2" charset="77"/>
              </a:rPr>
              <a:t>Step 2. Heading, then supporting points.</a:t>
            </a:r>
          </a:p>
        </p:txBody>
      </p:sp>
    </p:spTree>
    <p:extLst>
      <p:ext uri="{BB962C8B-B14F-4D97-AF65-F5344CB8AC3E}">
        <p14:creationId xmlns:p14="http://schemas.microsoft.com/office/powerpoint/2010/main" val="94971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/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A5B41-4F63-5519-146B-2B131CE5B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1C4BABA-A152-90FD-DC4C-45730766A94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22489"/>
            <a:ext cx="11363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Questions &amp;  </a:t>
            </a:r>
            <a:b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Discussion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D2CAA3-8DEE-5964-5ADC-2F61781E10D3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23D56-285F-1B77-7E0D-9C7ECEB6AD10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B273F35-167D-DE3B-8AD8-B341BADA627F}"/>
              </a:ext>
            </a:extLst>
          </p:cNvPr>
          <p:cNvSpPr txBox="1"/>
          <p:nvPr/>
        </p:nvSpPr>
        <p:spPr>
          <a:xfrm>
            <a:off x="10388906" y="6167642"/>
            <a:ext cx="14336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EC2B-80A3-DF00-5182-A5B456818BD7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60AA9-0E92-7B1F-8BDE-76F30F68B8C4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4798280"/>
            <a:ext cx="720572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Closing line: invite questions or describe next steps.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72D6B-B5AB-F237-1C1F-076CD33BCD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389431" y="1484337"/>
            <a:ext cx="3343765" cy="3889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70FC1-6B0F-F914-1E29-AD494AC6C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5" y="488941"/>
            <a:ext cx="1941716" cy="47164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351955-7B47-B099-CAA7-0F69B992F2D8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44063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5BB4C2-3284-7F95-F2FE-528820EEFD54}"/>
              </a:ext>
            </a:extLst>
          </p:cNvPr>
          <p:cNvSpPr txBox="1"/>
          <p:nvPr userDrawn="1"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872716-766B-E4B0-6024-2B32AC355303}"/>
              </a:ext>
            </a:extLst>
          </p:cNvPr>
          <p:cNvCxnSpPr>
            <a:cxnSpLocks/>
          </p:cNvCxnSpPr>
          <p:nvPr userDrawn="1"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1E8A0BB7-18C4-94E7-4E6C-72E5CDA5DE08}"/>
              </a:ext>
            </a:extLst>
          </p:cNvPr>
          <p:cNvSpPr txBox="1">
            <a:spLocks/>
          </p:cNvSpPr>
          <p:nvPr userDrawn="1"/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B2B888-3C7F-FAD2-BD2E-35A83F01CC19}"/>
              </a:ext>
            </a:extLst>
          </p:cNvPr>
          <p:cNvSpPr txBox="1">
            <a:spLocks/>
          </p:cNvSpPr>
          <p:nvPr userDrawn="1"/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Kicker: section or question label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65A159-8719-27D6-CA08-60EF8B54DA01}"/>
              </a:ext>
            </a:extLst>
          </p:cNvPr>
          <p:cNvSpPr txBox="1">
            <a:spLocks/>
          </p:cNvSpPr>
          <p:nvPr userDrawn="1"/>
        </p:nvSpPr>
        <p:spPr>
          <a:xfrm>
            <a:off x="369452" y="1792572"/>
            <a:ext cx="11271183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Intro: one or two sentences that set up the table below.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807780-7C72-E18C-3728-43DE6BF5EAB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CC134C-4974-EB3B-6115-4FF5BF37F630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247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64" r:id="rId6"/>
    <p:sldLayoutId id="2147483667" r:id="rId7"/>
    <p:sldLayoutId id="214748367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unnel Displ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0B0A9EA-DD41-3AE9-8AD2-58AB42263F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455" y="2449775"/>
            <a:ext cx="11363742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Presentation Title: </a:t>
            </a:r>
            <a:b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Program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D48270-7460-7E67-5636-FF30A34C48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e.g. Oral Presentation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EBC7B2-6E00-673E-F423-ABB2C86E0CC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69454" y="5173761"/>
            <a:ext cx="1136374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Subtitle: engagement name, presented by Pyramid Systems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3EC933-793D-3FC5-3752-5DD811E0D55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31410A-7913-2762-9B53-0977B4100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3" y="3291841"/>
            <a:ext cx="6875643" cy="1585682"/>
          </a:xfrm>
          <a:prstGeom prst="rect">
            <a:avLst/>
          </a:prstGeom>
        </p:spPr>
      </p:pic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66EF492-DAF2-D58E-9894-D6E1524DB95C}"/>
              </a:ext>
            </a:extLst>
          </p:cNvPr>
          <p:cNvSpPr txBox="1">
            <a:spLocks/>
          </p:cNvSpPr>
          <p:nvPr/>
        </p:nvSpPr>
        <p:spPr>
          <a:xfrm>
            <a:off x="10020693" y="6153614"/>
            <a:ext cx="1712503" cy="2308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rgbClr val="E86221"/>
                </a:solidFill>
                <a:latin typeface="Poppins" pitchFamily="2" charset="77"/>
                <a:cs typeface="Poppins" pitchFamily="2" charset="77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6523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6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DAB2E1-9504-EBEE-BC1C-BB2A814366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354" y="832483"/>
            <a:ext cx="537264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 SemiBold" pitchFamily="2" charset="0"/>
              </a:rPr>
              <a:t>Agenda.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4E5B1A-939C-C907-F7DF-C65A9CE985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65964" y="2977093"/>
            <a:ext cx="67056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01. First agenda item (one line per topic)</a:t>
            </a:r>
          </a:p>
          <a:p>
            <a:endParaRPr lang="en-US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  <a:p>
            <a:r>
              <a:rPr lang="en-US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02. Second agenda item (one line per topic)</a:t>
            </a:r>
          </a:p>
          <a:p>
            <a:endParaRPr lang="en-US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  <a:p>
            <a:r>
              <a:rPr lang="en-US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03. Third agenda item (one line per topic)</a:t>
            </a:r>
          </a:p>
          <a:p>
            <a:endParaRPr lang="en-US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  <a:p>
            <a:r>
              <a:rPr lang="en-US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04. Fourth agenda item (one line per topic)</a:t>
            </a:r>
          </a:p>
          <a:p>
            <a:endParaRPr lang="en-US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  <a:p>
            <a:r>
              <a:rPr lang="en-US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05. Fifth agenda item (one line per topic)</a:t>
            </a:r>
          </a:p>
          <a:p>
            <a:endParaRPr lang="en-US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959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81F1F-3FD4-D306-CCBD-3B536DFDA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BBAE48B-93DC-DC9D-8052-D98B9DC314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455" y="2422489"/>
            <a:ext cx="11363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Section Title</a:t>
            </a:r>
            <a:b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Highlighted Text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BE8244-BC8B-FF3B-B7AA-939F89BC02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32701" y="1458661"/>
            <a:ext cx="4202546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EF40A-F878-C548-0AEB-6931EEAF480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AA6EC-82CE-4B01-A645-BE2A1E7687F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69454" y="4798280"/>
            <a:ext cx="798945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One or two sentences describing what this section covers.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D17A7-BAE3-3573-34E8-6C44E6B7C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67" y="3218966"/>
            <a:ext cx="6602266" cy="14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3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08681B-834B-0889-7844-88246F438B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477F38-CC11-C9B5-F1C4-7C15DED801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AE2DA7-BD88-7E42-7332-A9A245F23B6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Below is a table example. Add or remove rows and columns as needed. Keep it clean, and if needed, add another slide to continue table contents. 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78D15B7A-B1DD-0AFC-CF19-C560C65EF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349931"/>
              </p:ext>
            </p:extLst>
          </p:nvPr>
        </p:nvGraphicFramePr>
        <p:xfrm>
          <a:off x="462012" y="2775156"/>
          <a:ext cx="11271184" cy="3105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2373">
                  <a:extLst>
                    <a:ext uri="{9D8B030D-6E8A-4147-A177-3AD203B41FA5}">
                      <a16:colId xmlns:a16="http://schemas.microsoft.com/office/drawing/2014/main" val="3919303350"/>
                    </a:ext>
                  </a:extLst>
                </a:gridCol>
                <a:gridCol w="4838218">
                  <a:extLst>
                    <a:ext uri="{9D8B030D-6E8A-4147-A177-3AD203B41FA5}">
                      <a16:colId xmlns:a16="http://schemas.microsoft.com/office/drawing/2014/main" val="648150755"/>
                    </a:ext>
                  </a:extLst>
                </a:gridCol>
                <a:gridCol w="2106592">
                  <a:extLst>
                    <a:ext uri="{9D8B030D-6E8A-4147-A177-3AD203B41FA5}">
                      <a16:colId xmlns:a16="http://schemas.microsoft.com/office/drawing/2014/main" val="2414813507"/>
                    </a:ext>
                  </a:extLst>
                </a:gridCol>
                <a:gridCol w="2404001">
                  <a:extLst>
                    <a:ext uri="{9D8B030D-6E8A-4147-A177-3AD203B41FA5}">
                      <a16:colId xmlns:a16="http://schemas.microsoft.com/office/drawing/2014/main" val="2627555511"/>
                    </a:ext>
                  </a:extLst>
                </a:gridCol>
              </a:tblGrid>
              <a:tr h="522950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Funnel Display SemiBold" pitchFamily="2" charset="0"/>
                          <a:cs typeface="Poppins" pitchFamily="2" charset="77"/>
                        </a:rPr>
                        <a:t>Severity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Funnel Display SemiBold" pitchFamily="2" charset="0"/>
                          <a:cs typeface="Poppins" pitchFamily="2" charset="77"/>
                        </a:rPr>
                        <a:t>Description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Funnel Display SemiBold" pitchFamily="2" charset="0"/>
                          <a:cs typeface="Poppins" pitchFamily="2" charset="77"/>
                        </a:rPr>
                        <a:t>Response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Funnel Display SemiBold" pitchFamily="2" charset="0"/>
                          <a:cs typeface="Poppins" pitchFamily="2" charset="77"/>
                        </a:rPr>
                        <a:t>Resolution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403353"/>
                  </a:ext>
                </a:extLst>
              </a:tr>
              <a:tr h="651421">
                <a:tc>
                  <a:txBody>
                    <a:bodyPr/>
                    <a:lstStyle/>
                    <a:p>
                      <a:pPr lvl="1"/>
                      <a:r>
                        <a:rPr lang="en-US" sz="1400" dirty="0">
                          <a:latin typeface="Poppins" pitchFamily="2" charset="77"/>
                          <a:cs typeface="Poppins" pitchFamily="2" charset="77"/>
                        </a:rPr>
                        <a:t>Critical (S1)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Total system failure or outage affecting all users, with no workaround.</a:t>
                      </a:r>
                      <a:endParaRPr lang="en-US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&lt; 1 hour</a:t>
                      </a:r>
                      <a:endParaRPr lang="en-US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rgbClr val="E86221"/>
                          </a:solidFill>
                          <a:latin typeface="Poppins" pitchFamily="2" charset="77"/>
                          <a:cs typeface="Poppins" pitchFamily="2" charset="77"/>
                        </a:rPr>
                        <a:t>4-8 hours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4759683"/>
                  </a:ext>
                </a:extLst>
              </a:tr>
              <a:tr h="651421">
                <a:tc>
                  <a:txBody>
                    <a:bodyPr/>
                    <a:lstStyle/>
                    <a:p>
                      <a:pPr lvl="1"/>
                      <a:r>
                        <a:rPr lang="en-US" sz="1400" dirty="0">
                          <a:latin typeface="Poppins" pitchFamily="2" charset="77"/>
                          <a:cs typeface="Poppins" pitchFamily="2" charset="77"/>
                        </a:rPr>
                        <a:t>High (S2)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Significant loss of core functionality or degradation; major impact on operations.</a:t>
                      </a:r>
                      <a:endParaRPr lang="en-US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Poppins" pitchFamily="2" charset="77"/>
                          <a:cs typeface="Poppins" pitchFamily="2" charset="77"/>
                        </a:rPr>
                        <a:t>1-2 hours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rgbClr val="E86221"/>
                          </a:solidFill>
                          <a:latin typeface="Poppins" pitchFamily="2" charset="77"/>
                          <a:cs typeface="Poppins" pitchFamily="2" charset="77"/>
                        </a:rPr>
                        <a:t>24 business hours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656672"/>
                  </a:ext>
                </a:extLst>
              </a:tr>
              <a:tr h="628662">
                <a:tc>
                  <a:txBody>
                    <a:bodyPr/>
                    <a:lstStyle/>
                    <a:p>
                      <a:pPr lvl="1"/>
                      <a:r>
                        <a:rPr lang="en-US" sz="1400" dirty="0">
                          <a:latin typeface="Poppins" pitchFamily="2" charset="77"/>
                          <a:cs typeface="Poppins" pitchFamily="2" charset="77"/>
                        </a:rPr>
                        <a:t>Medium (S3)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Minor or non-critical issue with a reasonable workaround; limited user impact.</a:t>
                      </a:r>
                      <a:endParaRPr lang="en-US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Poppins" pitchFamily="2" charset="77"/>
                          <a:cs typeface="Poppins" pitchFamily="2" charset="77"/>
                        </a:rPr>
                        <a:t>4-8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Poppins" pitchFamily="2" charset="77"/>
                          <a:cs typeface="Poppins" pitchFamily="2" charset="77"/>
                        </a:rPr>
                        <a:t>3-5 business 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354308"/>
                  </a:ext>
                </a:extLst>
              </a:tr>
              <a:tr h="651421">
                <a:tc>
                  <a:txBody>
                    <a:bodyPr/>
                    <a:lstStyle/>
                    <a:p>
                      <a:pPr lvl="1"/>
                      <a:r>
                        <a:rPr lang="en-US" sz="1400" dirty="0">
                          <a:latin typeface="Poppins" pitchFamily="2" charset="77"/>
                          <a:cs typeface="Poppins" pitchFamily="2" charset="77"/>
                        </a:rPr>
                        <a:t>Low (S4)</a:t>
                      </a:r>
                    </a:p>
                  </a:txBody>
                  <a:tcPr anchor="ctr">
                    <a:solidFill>
                      <a:schemeClr val="bg1">
                        <a:alpha val="200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Cosmetic issues, documentation errors, or informational requests.</a:t>
                      </a:r>
                      <a:endParaRPr lang="en-US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solidFill>
                      <a:schemeClr val="bg1">
                        <a:alpha val="200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Poppins" pitchFamily="2" charset="77"/>
                          <a:cs typeface="Poppins" pitchFamily="2" charset="77"/>
                        </a:rPr>
                        <a:t>1 business day</a:t>
                      </a:r>
                    </a:p>
                  </a:txBody>
                  <a:tcPr anchor="ctr">
                    <a:solidFill>
                      <a:schemeClr val="bg1">
                        <a:alpha val="2004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Poppins" pitchFamily="2" charset="77"/>
                          <a:cs typeface="Poppins" pitchFamily="2" charset="77"/>
                        </a:rPr>
                        <a:t>Next Release</a:t>
                      </a:r>
                    </a:p>
                  </a:txBody>
                  <a:tcPr anchor="ctr">
                    <a:solidFill>
                      <a:schemeClr val="bg1">
                        <a:alpha val="2004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9858"/>
                  </a:ext>
                </a:extLst>
              </a:tr>
            </a:tbl>
          </a:graphicData>
        </a:graphic>
      </p:graphicFrame>
      <p:sp>
        <p:nvSpPr>
          <p:cNvPr id="121" name="Oval 120">
            <a:extLst>
              <a:ext uri="{FF2B5EF4-FFF2-40B4-BE49-F238E27FC236}">
                <a16:creationId xmlns:a16="http://schemas.microsoft.com/office/drawing/2014/main" id="{F335BC11-92BA-4AC3-1BF1-A4C2ACD20F86}"/>
              </a:ext>
            </a:extLst>
          </p:cNvPr>
          <p:cNvSpPr/>
          <p:nvPr/>
        </p:nvSpPr>
        <p:spPr>
          <a:xfrm>
            <a:off x="612855" y="3490565"/>
            <a:ext cx="230826" cy="2308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6221"/>
              </a:solidFill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08021FE5-8E3D-2A0A-70AA-DBDC8F9D60FC}"/>
              </a:ext>
            </a:extLst>
          </p:cNvPr>
          <p:cNvSpPr/>
          <p:nvPr/>
        </p:nvSpPr>
        <p:spPr>
          <a:xfrm>
            <a:off x="612855" y="4155090"/>
            <a:ext cx="230826" cy="230826"/>
          </a:xfrm>
          <a:prstGeom prst="ellipse">
            <a:avLst/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89633736-8CF5-FE0F-3567-5A7D64ED1363}"/>
              </a:ext>
            </a:extLst>
          </p:cNvPr>
          <p:cNvSpPr/>
          <p:nvPr/>
        </p:nvSpPr>
        <p:spPr>
          <a:xfrm>
            <a:off x="612855" y="4788920"/>
            <a:ext cx="230826" cy="230826"/>
          </a:xfrm>
          <a:prstGeom prst="ellipse">
            <a:avLst/>
          </a:prstGeom>
          <a:solidFill>
            <a:srgbClr val="5E6B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1470D9EA-8B98-95D4-4600-6FD3F7CF44B0}"/>
              </a:ext>
            </a:extLst>
          </p:cNvPr>
          <p:cNvSpPr/>
          <p:nvPr/>
        </p:nvSpPr>
        <p:spPr>
          <a:xfrm>
            <a:off x="612855" y="5426899"/>
            <a:ext cx="230826" cy="230826"/>
          </a:xfrm>
          <a:prstGeom prst="ellipse">
            <a:avLst/>
          </a:prstGeom>
          <a:solidFill>
            <a:srgbClr val="DADE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3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98339-27B9-1C46-63AB-C972A8CA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D9CA3-DD4A-3DD1-DD20-D02B2005A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1B6D1-E32E-F0D5-D9D3-040C341E82E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9453" y="1792572"/>
            <a:ext cx="10363202" cy="369332"/>
          </a:xfrm>
        </p:spPr>
        <p:txBody>
          <a:bodyPr/>
          <a:lstStyle/>
          <a:p>
            <a:r>
              <a:rPr lang="en-US" dirty="0"/>
              <a:t>Below is an example of three cards or columns. Add more or remove as needed.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6AE03-A53A-01B7-3AA7-0F04195682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59344" y="2726140"/>
            <a:ext cx="2427493" cy="2925282"/>
          </a:xfrm>
          <a:prstGeom prst="rect">
            <a:avLst/>
          </a:prstGeom>
          <a:noFill/>
        </p:spPr>
      </p:pic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7970FCF4-7128-3628-FEB8-39F256E96380}"/>
              </a:ext>
            </a:extLst>
          </p:cNvPr>
          <p:cNvSpPr txBox="1">
            <a:spLocks/>
          </p:cNvSpPr>
          <p:nvPr/>
        </p:nvSpPr>
        <p:spPr>
          <a:xfrm>
            <a:off x="1585731" y="2721114"/>
            <a:ext cx="479618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E86221"/>
                </a:solidFill>
                <a:latin typeface="Funnel Display SemiBold" pitchFamily="2" charset="0"/>
              </a:rPr>
              <a:t>1</a:t>
            </a:r>
            <a:endParaRPr lang="en-US" sz="4000" b="1" dirty="0">
              <a:solidFill>
                <a:srgbClr val="E86221"/>
              </a:solidFill>
              <a:latin typeface="Funnel Display SemiBold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B3AC6-27D6-CC73-AF1D-1FE705D38D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05163" y="2726140"/>
            <a:ext cx="2427493" cy="2925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AB52B7-43B9-5979-2B69-FAFF613FF9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82253" y="2726140"/>
            <a:ext cx="2427493" cy="2925282"/>
          </a:xfrm>
          <a:prstGeom prst="rect">
            <a:avLst/>
          </a:prstGeom>
        </p:spPr>
      </p:pic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6986B348-A2EF-A314-72AF-6E42F41B590E}"/>
              </a:ext>
            </a:extLst>
          </p:cNvPr>
          <p:cNvSpPr txBox="1">
            <a:spLocks/>
          </p:cNvSpPr>
          <p:nvPr/>
        </p:nvSpPr>
        <p:spPr>
          <a:xfrm>
            <a:off x="5002067" y="2721114"/>
            <a:ext cx="479618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latin typeface="Funnel Display SemiBold" pitchFamily="2" charset="0"/>
              </a:rPr>
              <a:t>2</a:t>
            </a:r>
            <a:endParaRPr lang="en-US" sz="4000" b="1" dirty="0">
              <a:latin typeface="Funnel Display SemiBold" pitchFamily="2" charset="0"/>
            </a:endParaRPr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EF357A0A-6444-5BFF-FE05-50BCDBE3B604}"/>
              </a:ext>
            </a:extLst>
          </p:cNvPr>
          <p:cNvSpPr txBox="1">
            <a:spLocks/>
          </p:cNvSpPr>
          <p:nvPr/>
        </p:nvSpPr>
        <p:spPr>
          <a:xfrm>
            <a:off x="8424976" y="2711480"/>
            <a:ext cx="479618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E86221"/>
                </a:solidFill>
                <a:latin typeface="Funnel Display SemiBold" pitchFamily="2" charset="0"/>
              </a:rPr>
              <a:t>3</a:t>
            </a:r>
            <a:endParaRPr lang="en-US" sz="4000" b="1" dirty="0">
              <a:solidFill>
                <a:srgbClr val="E86221"/>
              </a:solidFill>
              <a:latin typeface="Funnel Display SemiBold" pitchFamily="2" charset="0"/>
            </a:endParaRP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7153EE0E-5033-317D-D155-014A13AC0003}"/>
              </a:ext>
            </a:extLst>
          </p:cNvPr>
          <p:cNvSpPr txBox="1">
            <a:spLocks/>
          </p:cNvSpPr>
          <p:nvPr/>
        </p:nvSpPr>
        <p:spPr>
          <a:xfrm>
            <a:off x="1537202" y="3849600"/>
            <a:ext cx="1468672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chemeClr val="bg1"/>
                </a:solidFill>
                <a:latin typeface="Funnel Display" pitchFamily="2" charset="0"/>
              </a:rPr>
              <a:t>Step title</a:t>
            </a:r>
            <a:endParaRPr lang="en-US" sz="1600" b="1" dirty="0">
              <a:solidFill>
                <a:schemeClr val="bg1"/>
              </a:solidFill>
              <a:latin typeface="Funnel Display" pitchFamily="2" charset="0"/>
            </a:endParaRP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B28F369-157B-F63C-6758-EC2994A054F1}"/>
              </a:ext>
            </a:extLst>
          </p:cNvPr>
          <p:cNvSpPr txBox="1">
            <a:spLocks/>
          </p:cNvSpPr>
          <p:nvPr/>
        </p:nvSpPr>
        <p:spPr>
          <a:xfrm>
            <a:off x="4967324" y="3849600"/>
            <a:ext cx="154561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chemeClr val="bg1"/>
                </a:solidFill>
                <a:latin typeface="Funnel Display" pitchFamily="2" charset="0"/>
              </a:rPr>
              <a:t>Step title</a:t>
            </a:r>
            <a:endParaRPr lang="en-US" sz="1600" b="1" dirty="0">
              <a:solidFill>
                <a:schemeClr val="bg1"/>
              </a:solidFill>
              <a:latin typeface="Funnel Display" pitchFamily="2" charset="0"/>
            </a:endParaRP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2D5070F3-67DA-E501-86CA-7F6FC4B6B7C4}"/>
              </a:ext>
            </a:extLst>
          </p:cNvPr>
          <p:cNvSpPr txBox="1">
            <a:spLocks/>
          </p:cNvSpPr>
          <p:nvPr/>
        </p:nvSpPr>
        <p:spPr>
          <a:xfrm>
            <a:off x="8358909" y="3849600"/>
            <a:ext cx="2090637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chemeClr val="bg1"/>
                </a:solidFill>
                <a:latin typeface="Funnel Display" pitchFamily="2" charset="0"/>
              </a:rPr>
              <a:t>Step title</a:t>
            </a:r>
            <a:endParaRPr lang="en-US" sz="1600" b="1" dirty="0">
              <a:solidFill>
                <a:schemeClr val="bg1"/>
              </a:solidFill>
              <a:latin typeface="Funnel Display" pitchFamily="2" charset="0"/>
            </a:endParaRP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D9ACC7A0-68DF-5305-368C-0D74DDA4315B}"/>
              </a:ext>
            </a:extLst>
          </p:cNvPr>
          <p:cNvSpPr txBox="1">
            <a:spLocks/>
          </p:cNvSpPr>
          <p:nvPr/>
        </p:nvSpPr>
        <p:spPr>
          <a:xfrm>
            <a:off x="1527696" y="4265209"/>
            <a:ext cx="224751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Step description: one or two short sentences.</a:t>
            </a:r>
            <a:endParaRPr lang="en-US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371679EE-E1EC-718F-33ED-CD335C5A1A8E}"/>
              </a:ext>
            </a:extLst>
          </p:cNvPr>
          <p:cNvSpPr txBox="1">
            <a:spLocks/>
          </p:cNvSpPr>
          <p:nvPr/>
        </p:nvSpPr>
        <p:spPr>
          <a:xfrm>
            <a:off x="4985897" y="4265209"/>
            <a:ext cx="223877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Step description: one or two short sentences.</a:t>
            </a:r>
            <a:endParaRPr lang="en-US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C0D2F90B-BE9D-ABF2-F2CD-81965B3AEB72}"/>
              </a:ext>
            </a:extLst>
          </p:cNvPr>
          <p:cNvSpPr txBox="1">
            <a:spLocks/>
          </p:cNvSpPr>
          <p:nvPr/>
        </p:nvSpPr>
        <p:spPr>
          <a:xfrm>
            <a:off x="8379321" y="4265209"/>
            <a:ext cx="227917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Step description: one or two short sentences.</a:t>
            </a:r>
            <a:endParaRPr lang="en-US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301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D8423-5234-EF8E-E159-36F8417F3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F0EE699-C025-74DB-0810-F4C39D920A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4646E9-C0BF-7762-7DBD-E91FAB5C63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F4203B-A244-D6C2-27E8-D8BAE7F1CC6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Intro: one or two sentences that set up the table below.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03F7CF-8F59-9704-C49B-EE89F5A0E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29159"/>
              </p:ext>
            </p:extLst>
          </p:nvPr>
        </p:nvGraphicFramePr>
        <p:xfrm>
          <a:off x="462013" y="2602599"/>
          <a:ext cx="11271184" cy="3278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8638">
                  <a:extLst>
                    <a:ext uri="{9D8B030D-6E8A-4147-A177-3AD203B41FA5}">
                      <a16:colId xmlns:a16="http://schemas.microsoft.com/office/drawing/2014/main" val="3919303350"/>
                    </a:ext>
                  </a:extLst>
                </a:gridCol>
                <a:gridCol w="2644048">
                  <a:extLst>
                    <a:ext uri="{9D8B030D-6E8A-4147-A177-3AD203B41FA5}">
                      <a16:colId xmlns:a16="http://schemas.microsoft.com/office/drawing/2014/main" val="648150755"/>
                    </a:ext>
                  </a:extLst>
                </a:gridCol>
                <a:gridCol w="2677099">
                  <a:extLst>
                    <a:ext uri="{9D8B030D-6E8A-4147-A177-3AD203B41FA5}">
                      <a16:colId xmlns:a16="http://schemas.microsoft.com/office/drawing/2014/main" val="2414813507"/>
                    </a:ext>
                  </a:extLst>
                </a:gridCol>
                <a:gridCol w="2721399">
                  <a:extLst>
                    <a:ext uri="{9D8B030D-6E8A-4147-A177-3AD203B41FA5}">
                      <a16:colId xmlns:a16="http://schemas.microsoft.com/office/drawing/2014/main" val="2627555511"/>
                    </a:ext>
                  </a:extLst>
                </a:gridCol>
              </a:tblGrid>
              <a:tr h="442297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Funnel Display SemiBold" pitchFamily="2" charset="0"/>
                          <a:cs typeface="Poppins" pitchFamily="2" charset="77"/>
                        </a:rPr>
                        <a:t>Service Level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Funnel Display SemiBold" pitchFamily="2" charset="0"/>
                          <a:cs typeface="Poppins" pitchFamily="2" charset="77"/>
                        </a:rPr>
                        <a:t>Days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Funnel Display SemiBold" pitchFamily="2" charset="0"/>
                          <a:cs typeface="Poppins" pitchFamily="2" charset="77"/>
                        </a:rPr>
                        <a:t>Weeks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Funnel Display SemiBold" pitchFamily="2" charset="0"/>
                          <a:cs typeface="Poppins" pitchFamily="2" charset="77"/>
                        </a:rPr>
                        <a:t>Months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403353"/>
                  </a:ext>
                </a:extLst>
              </a:tr>
              <a:tr h="965311">
                <a:tc>
                  <a:txBody>
                    <a:bodyPr/>
                    <a:lstStyle/>
                    <a:p>
                      <a:pPr lvl="0"/>
                      <a:r>
                        <a:rPr lang="en-US" sz="1600" b="1" dirty="0">
                          <a:solidFill>
                            <a:srgbClr val="E86221"/>
                          </a:solidFill>
                          <a:latin typeface="Funnel Display" pitchFamily="2" charset="0"/>
                          <a:cs typeface="Poppins" pitchFamily="2" charset="77"/>
                        </a:rPr>
                        <a:t>Urgent</a:t>
                      </a:r>
                      <a:r>
                        <a:rPr lang="en-US" sz="1600" b="1" dirty="0">
                          <a:latin typeface="Funnel Display" pitchFamily="2" charset="0"/>
                          <a:cs typeface="Poppins" pitchFamily="2" charset="77"/>
                        </a:rPr>
                        <a:t> Modernization</a:t>
                      </a:r>
                    </a:p>
                    <a:p>
                      <a:pPr lvl="0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Working prototypes delivered in as little as eight days to meet immediate agency needs.</a:t>
                      </a:r>
                      <a:endParaRPr lang="en-US" sz="12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R>
                      <a:noFill/>
                    </a:lnR>
                    <a:solidFill>
                      <a:srgbClr val="DADE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DnDiag">
                      <a:fgClr>
                        <a:schemeClr val="bg1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DnDiag">
                      <a:fgClr>
                        <a:schemeClr val="bg1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b="1" i="0" dirty="0">
                        <a:solidFill>
                          <a:srgbClr val="E8622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DnDiag">
                      <a:fgClr>
                        <a:schemeClr val="bg1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14759683"/>
                  </a:ext>
                </a:extLst>
              </a:tr>
              <a:tr h="905509">
                <a:tc>
                  <a:txBody>
                    <a:bodyPr/>
                    <a:lstStyle/>
                    <a:p>
                      <a:pPr lvl="0"/>
                      <a:r>
                        <a:rPr lang="en-US" sz="1600" b="1" dirty="0">
                          <a:solidFill>
                            <a:srgbClr val="E86221"/>
                          </a:solidFill>
                          <a:latin typeface="Funnel Display" pitchFamily="2" charset="0"/>
                          <a:cs typeface="Poppins" pitchFamily="2" charset="77"/>
                        </a:rPr>
                        <a:t>Minor</a:t>
                      </a:r>
                      <a:r>
                        <a:rPr lang="en-US" sz="1600" b="1" dirty="0">
                          <a:latin typeface="Funnel Display" pitchFamily="2" charset="0"/>
                          <a:cs typeface="Poppins" pitchFamily="2" charset="77"/>
                        </a:rPr>
                        <a:t> Enhancements</a:t>
                      </a:r>
                    </a:p>
                    <a:p>
                      <a:pPr lvl="0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Prioritized for the next sprint cycle, with delivery typically inside one month.</a:t>
                      </a:r>
                      <a:endParaRPr lang="en-US" sz="12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R>
                      <a:noFill/>
                    </a:lnR>
                    <a:solidFill>
                      <a:srgbClr val="DADE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DnDiag">
                      <a:fgClr>
                        <a:schemeClr val="bg1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DnDiag">
                      <a:fgClr>
                        <a:schemeClr val="bg1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b="1" i="0" dirty="0">
                        <a:solidFill>
                          <a:srgbClr val="E8622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DnDiag">
                      <a:fgClr>
                        <a:schemeClr val="bg1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933656672"/>
                  </a:ext>
                </a:extLst>
              </a:tr>
              <a:tr h="965311">
                <a:tc>
                  <a:txBody>
                    <a:bodyPr/>
                    <a:lstStyle/>
                    <a:p>
                      <a:pPr lvl="0"/>
                      <a:r>
                        <a:rPr lang="en-US" sz="1600" b="1" dirty="0">
                          <a:solidFill>
                            <a:srgbClr val="E86221"/>
                          </a:solidFill>
                          <a:latin typeface="Funnel Display" pitchFamily="2" charset="0"/>
                          <a:cs typeface="Poppins" pitchFamily="2" charset="77"/>
                        </a:rPr>
                        <a:t>Major</a:t>
                      </a:r>
                      <a:r>
                        <a:rPr lang="en-US" sz="1600" b="1" dirty="0">
                          <a:latin typeface="Funnel Display" pitchFamily="2" charset="0"/>
                          <a:cs typeface="Poppins" pitchFamily="2" charset="77"/>
                        </a:rPr>
                        <a:t> Enhancements</a:t>
                      </a:r>
                    </a:p>
                    <a:p>
                      <a:pPr lvl="0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Formal grooming and estimation, then slated for quarterly releases per the product roadmap.</a:t>
                      </a:r>
                      <a:endParaRPr lang="en-US" sz="1200" b="1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R>
                      <a:noFill/>
                    </a:lnR>
                    <a:solidFill>
                      <a:srgbClr val="DADE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DnDiag">
                      <a:fgClr>
                        <a:schemeClr val="bg1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DnDiag">
                      <a:fgClr>
                        <a:schemeClr val="bg1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DnDiag">
                      <a:fgClr>
                        <a:schemeClr val="bg1"/>
                      </a:fgClr>
                      <a:bgClr>
                        <a:schemeClr val="bg1">
                          <a:lumMod val="9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135430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2ED0842-28AE-5D6E-4A62-70DF297DCBF0}"/>
              </a:ext>
            </a:extLst>
          </p:cNvPr>
          <p:cNvSpPr/>
          <p:nvPr/>
        </p:nvSpPr>
        <p:spPr>
          <a:xfrm>
            <a:off x="3904755" y="3357811"/>
            <a:ext cx="2438090" cy="300395"/>
          </a:xfrm>
          <a:prstGeom prst="rect">
            <a:avLst/>
          </a:prstGeom>
          <a:solidFill>
            <a:srgbClr val="DAD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E8622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8</a:t>
            </a:r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 Days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1FE1A1-DB54-E84C-371D-B48A6E6D6D91}"/>
              </a:ext>
            </a:extLst>
          </p:cNvPr>
          <p:cNvSpPr/>
          <p:nvPr/>
        </p:nvSpPr>
        <p:spPr>
          <a:xfrm>
            <a:off x="6733876" y="4329862"/>
            <a:ext cx="2280491" cy="294606"/>
          </a:xfrm>
          <a:prstGeom prst="rect">
            <a:avLst/>
          </a:prstGeom>
          <a:solidFill>
            <a:srgbClr val="DAD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E8622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2-4</a:t>
            </a:r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 Weeks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17121-62DF-3FCC-804C-791FF2CB3567}"/>
              </a:ext>
            </a:extLst>
          </p:cNvPr>
          <p:cNvSpPr/>
          <p:nvPr/>
        </p:nvSpPr>
        <p:spPr>
          <a:xfrm>
            <a:off x="9404735" y="5272429"/>
            <a:ext cx="2280493" cy="299968"/>
          </a:xfrm>
          <a:prstGeom prst="rect">
            <a:avLst/>
          </a:prstGeom>
          <a:solidFill>
            <a:srgbClr val="DAD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E8622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Quarterly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AAE98E1F-3575-7D7E-CAE3-7A76EE3916E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41718" y="3578615"/>
            <a:ext cx="470704" cy="313612"/>
          </a:xfrm>
          <a:prstGeom prst="bentConnector3">
            <a:avLst>
              <a:gd name="adj1" fmla="val 1434"/>
            </a:avLst>
          </a:prstGeom>
          <a:ln>
            <a:solidFill>
              <a:srgbClr val="5E6B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B9EE1521-66A5-2D39-25FC-7F5DD86866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12577" y="4555711"/>
            <a:ext cx="470704" cy="313612"/>
          </a:xfrm>
          <a:prstGeom prst="bentConnector3">
            <a:avLst>
              <a:gd name="adj1" fmla="val 1434"/>
            </a:avLst>
          </a:prstGeom>
          <a:ln>
            <a:solidFill>
              <a:srgbClr val="5E6B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E05F00-58DE-FC85-7F01-EFC23F932B80}"/>
              </a:ext>
            </a:extLst>
          </p:cNvPr>
          <p:cNvCxnSpPr>
            <a:cxnSpLocks/>
          </p:cNvCxnSpPr>
          <p:nvPr/>
        </p:nvCxnSpPr>
        <p:spPr>
          <a:xfrm>
            <a:off x="614413" y="60334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64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B23231E-5EF5-38A1-8C3C-2C9DB020B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455" y="695330"/>
            <a:ext cx="564575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690AEC-9C48-FF63-56BD-2402954A9F9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69452" y="1938604"/>
            <a:ext cx="564575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Intro: one or two sentences that set up this slide. Below is an example of three bullets.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52DDFD-2848-44DC-3AE2-E1E1C8A75E9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015211" y="456049"/>
            <a:ext cx="5807334" cy="5945901"/>
          </a:xfrm>
          <a:prstGeom prst="roundRect">
            <a:avLst>
              <a:gd name="adj" fmla="val 7820"/>
            </a:avLst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" pitchFamily="2" charset="0"/>
              </a:rPr>
              <a:t>Quote: the key message, in the speaker's own words.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EBEDB9-8C1E-F301-4EAF-44495694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627" y="3061760"/>
            <a:ext cx="2376049" cy="76973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C1C1CCD-BF49-2364-89FF-F54D6FFC81B1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6367749" y="869207"/>
            <a:ext cx="793216" cy="156966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" pitchFamily="2" charset="0"/>
              </a:rPr>
              <a:t>“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8651FA-9035-6429-4393-6141B798A1D0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9085921" y="5519450"/>
            <a:ext cx="2430473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DADEE3"/>
                </a:solidFill>
                <a:latin typeface="Poppins" pitchFamily="2" charset="77"/>
                <a:cs typeface="Poppins" pitchFamily="2" charset="77"/>
              </a:rPr>
              <a:t>Caption: short label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CDF027-3DF4-48CF-13AD-0A31BC4F04FD}"/>
              </a:ext>
            </a:extLst>
          </p:cNvPr>
          <p:cNvGrpSpPr/>
          <p:nvPr/>
        </p:nvGrpSpPr>
        <p:grpSpPr>
          <a:xfrm>
            <a:off x="570787" y="2947824"/>
            <a:ext cx="3935322" cy="1056583"/>
            <a:chOff x="1263567" y="2675859"/>
            <a:chExt cx="3935322" cy="105658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55207E-B3D8-F90E-95CB-5C7EDCD5AAA9}"/>
                </a:ext>
              </a:extLst>
            </p:cNvPr>
            <p:cNvGrpSpPr/>
            <p:nvPr/>
          </p:nvGrpSpPr>
          <p:grpSpPr>
            <a:xfrm>
              <a:off x="2079389" y="2789795"/>
              <a:ext cx="3119500" cy="942647"/>
              <a:chOff x="858362" y="1833473"/>
              <a:chExt cx="3119500" cy="942647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E755B4-608F-6F91-41C6-5BA2C875B22E}"/>
                  </a:ext>
                </a:extLst>
              </p:cNvPr>
              <p:cNvSpPr txBox="1"/>
              <p:nvPr/>
            </p:nvSpPr>
            <p:spPr>
              <a:xfrm>
                <a:off x="858362" y="1833473"/>
                <a:ext cx="25215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>
                  <a:lnSpc>
                    <a:spcPct val="150000"/>
                  </a:lnSpc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Funnel Display" pitchFamily="2" charset="0"/>
                  </a:rPr>
                  <a:t>Lower the tension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5AAE3D-EB87-0BC3-74FA-6C9FA60D615E}"/>
                  </a:ext>
                </a:extLst>
              </p:cNvPr>
              <p:cNvSpPr txBox="1"/>
              <p:nvPr/>
            </p:nvSpPr>
            <p:spPr>
              <a:xfrm>
                <a:off x="858362" y="2217506"/>
                <a:ext cx="3119500" cy="55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ct val="130000"/>
                  </a:lnSpc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Open Sans Light" panose="020B0306030504020204" pitchFamily="34" charset="0"/>
                    <a:cs typeface="Segoe UI" panose="020B0502040204020203" pitchFamily="34" charset="0"/>
                  </a:defRPr>
                </a:lvl1pPr>
              </a:lstStyle>
              <a:p>
                <a:r>
                  <a:rPr lang="en-US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Validate the situation with empathy before any troubleshooting.</a:t>
                </a:r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6EB7BB-B39E-B1DA-B969-6FC918C23A78}"/>
                </a:ext>
              </a:extLst>
            </p:cNvPr>
            <p:cNvSpPr/>
            <p:nvPr/>
          </p:nvSpPr>
          <p:spPr>
            <a:xfrm>
              <a:off x="1263567" y="2675859"/>
              <a:ext cx="618915" cy="6189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dirty="0">
                  <a:latin typeface="Funnel Display" pitchFamily="2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4438B7-A86F-08BD-771D-EB1206BB3F27}"/>
              </a:ext>
            </a:extLst>
          </p:cNvPr>
          <p:cNvGrpSpPr/>
          <p:nvPr/>
        </p:nvGrpSpPr>
        <p:grpSpPr>
          <a:xfrm>
            <a:off x="1379521" y="4176188"/>
            <a:ext cx="3418025" cy="1182713"/>
            <a:chOff x="858361" y="1833473"/>
            <a:chExt cx="3418025" cy="118271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E37A7D-A099-8811-723D-40D0F5F0F54E}"/>
                </a:ext>
              </a:extLst>
            </p:cNvPr>
            <p:cNvSpPr txBox="1"/>
            <p:nvPr/>
          </p:nvSpPr>
          <p:spPr>
            <a:xfrm>
              <a:off x="858362" y="1833473"/>
              <a:ext cx="3119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Funnel Display" pitchFamily="2" charset="0"/>
                </a:rPr>
                <a:t>Offer one-click workarounds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9A70D1-EEE1-18F8-72A3-11DD1410AF75}"/>
                </a:ext>
              </a:extLst>
            </p:cNvPr>
            <p:cNvSpPr txBox="1"/>
            <p:nvPr/>
          </p:nvSpPr>
          <p:spPr>
            <a:xfrm>
              <a:off x="858361" y="2217506"/>
              <a:ext cx="3418025" cy="7986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ea typeface="Open Sans Light" panose="020B0306030504020204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Skip “clear cache” or “check settings” — give low-effort alternatives. </a:t>
              </a:r>
            </a:p>
            <a:p>
              <a:r>
                <a:rPr lang="en-US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(Browser Swap, Incognito Mode)</a:t>
              </a: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472B81F4-49A2-D52A-E3E1-66AB92E27B9A}"/>
              </a:ext>
            </a:extLst>
          </p:cNvPr>
          <p:cNvSpPr/>
          <p:nvPr/>
        </p:nvSpPr>
        <p:spPr>
          <a:xfrm>
            <a:off x="563700" y="4062252"/>
            <a:ext cx="618915" cy="6189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latin typeface="Funnel Display" pitchFamily="2" charset="0"/>
              </a:rPr>
              <a:t>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274F14F-8966-62F5-84DF-6CAEF46983D0}"/>
              </a:ext>
            </a:extLst>
          </p:cNvPr>
          <p:cNvGrpSpPr/>
          <p:nvPr/>
        </p:nvGrpSpPr>
        <p:grpSpPr>
          <a:xfrm>
            <a:off x="1403306" y="5472837"/>
            <a:ext cx="3418026" cy="942647"/>
            <a:chOff x="858362" y="1833473"/>
            <a:chExt cx="3418026" cy="9426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DFD1EC5-3AF0-562B-8126-E551240EEFC5}"/>
                </a:ext>
              </a:extLst>
            </p:cNvPr>
            <p:cNvSpPr txBox="1"/>
            <p:nvPr/>
          </p:nvSpPr>
          <p:spPr>
            <a:xfrm>
              <a:off x="858362" y="1833473"/>
              <a:ext cx="3119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Funnel Display" pitchFamily="2" charset="0"/>
                </a:rPr>
                <a:t>Monitor for the real cause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E5669C-8E33-8BB2-832D-D3C87BE7D9CA}"/>
                </a:ext>
              </a:extLst>
            </p:cNvPr>
            <p:cNvSpPr txBox="1"/>
            <p:nvPr/>
          </p:nvSpPr>
          <p:spPr>
            <a:xfrm>
              <a:off x="858362" y="2217506"/>
              <a:ext cx="3418026" cy="5586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ea typeface="Open Sans Light" panose="020B0306030504020204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Use internal tools — server logs and error reports — instead of relying on the user.</a:t>
              </a:r>
              <a:endParaRPr lang="en-ID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6248E8BC-932B-199A-3DE9-C54655DF7448}"/>
              </a:ext>
            </a:extLst>
          </p:cNvPr>
          <p:cNvSpPr/>
          <p:nvPr/>
        </p:nvSpPr>
        <p:spPr>
          <a:xfrm>
            <a:off x="587484" y="5358901"/>
            <a:ext cx="618915" cy="6189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latin typeface="Funnel Display" pitchFamily="2" charset="0"/>
              </a:rPr>
              <a:t>3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0127DC4-4B78-D1C5-58EA-7D830BFDCB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9455" y="281215"/>
            <a:ext cx="564575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5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551F7-FCDD-6A8E-3C2C-64C48C6D4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8718-A44C-DCF0-C48F-DA2773C86D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454" y="873664"/>
            <a:ext cx="1042423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1A060-B8B7-CC4C-F89A-71A51123DD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0392DA0-73E7-6486-C0F4-0286F06E6CB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2013" y="1748440"/>
            <a:ext cx="5361543" cy="4636001"/>
          </a:xfrm>
          <a:prstGeom prst="roundRect">
            <a:avLst>
              <a:gd name="adj" fmla="val 78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E86221"/>
                </a:solidFill>
                <a:latin typeface="Funnel Display" pitchFamily="2" charset="0"/>
                <a:cs typeface="Poppins" pitchFamily="2" charset="77"/>
              </a:rPr>
              <a:t>Step 1. Heading, then supporting points.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AE0C12-08CE-8FA0-D929-D941ABBEE2D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68444" y="1748440"/>
            <a:ext cx="5361543" cy="4636001"/>
          </a:xfrm>
          <a:prstGeom prst="roundRect">
            <a:avLst>
              <a:gd name="adj" fmla="val 7820"/>
            </a:avLst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Funnel Display" pitchFamily="2" charset="0"/>
                <a:cs typeface="Poppins" pitchFamily="2" charset="77"/>
              </a:rPr>
              <a:t>Step 2. Heading, then supporting points.</a:t>
            </a:r>
          </a:p>
        </p:txBody>
      </p:sp>
    </p:spTree>
    <p:extLst>
      <p:ext uri="{BB962C8B-B14F-4D97-AF65-F5344CB8AC3E}">
        <p14:creationId xmlns:p14="http://schemas.microsoft.com/office/powerpoint/2010/main" val="94971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A5B41-4F63-5519-146B-2B131CE5B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1C4BABA-A152-90FD-DC4C-45730766A9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455" y="2422489"/>
            <a:ext cx="11363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Questions &amp;  </a:t>
            </a:r>
            <a:b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EC2B-80A3-DF00-5182-A5B456818B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60AA9-0E92-7B1F-8BDE-76F30F68B8C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69453" y="4798280"/>
            <a:ext cx="7219123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Closing line: invite questions or describe next steps.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351955-7B47-B099-CAA7-0F69B992F2D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FFE996-FB20-8E7D-D679-07D7C04DB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3" y="3233042"/>
            <a:ext cx="4558466" cy="127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37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8158</TotalTime>
  <Words>638</Words>
  <Application>Microsoft Macintosh PowerPoint</Application>
  <PresentationFormat>Widescreen</PresentationFormat>
  <Paragraphs>108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Funnel Display</vt:lpstr>
      <vt:lpstr>Funnel Display SemiBold</vt:lpstr>
      <vt:lpstr>Poppins</vt:lpstr>
      <vt:lpstr>Poppins Medium</vt:lpstr>
      <vt:lpstr>Office Theme</vt:lpstr>
      <vt:lpstr>Presentation Title:  Program Name</vt:lpstr>
      <vt:lpstr>Agenda.</vt:lpstr>
      <vt:lpstr>Section Title Highlighted Text</vt:lpstr>
      <vt:lpstr>Slide headline: state the takeaway in one line</vt:lpstr>
      <vt:lpstr>PowerPoint Presentation</vt:lpstr>
      <vt:lpstr>Slide headline: state the takeaway in one line</vt:lpstr>
      <vt:lpstr>Slide headline: state the takeaway in one line</vt:lpstr>
      <vt:lpstr>Slide headline: state the takeaway in one line</vt:lpstr>
      <vt:lpstr>Questions &amp;  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Yahia Aboushadi</dc:creator>
  <cp:lastModifiedBy>Yahia Aboushadi</cp:lastModifiedBy>
  <cp:revision>22</cp:revision>
  <dcterms:created xsi:type="dcterms:W3CDTF">2026-06-11T19:24:37Z</dcterms:created>
  <dcterms:modified xsi:type="dcterms:W3CDTF">2026-06-17T15:39:57Z</dcterms:modified>
</cp:coreProperties>
</file>